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12"/>
  </p:notesMasterIdLst>
  <p:handoutMasterIdLst>
    <p:handoutMasterId r:id="rId13"/>
  </p:handoutMasterIdLst>
  <p:sldIdLst>
    <p:sldId id="267" r:id="rId2"/>
    <p:sldId id="272" r:id="rId3"/>
    <p:sldId id="273" r:id="rId4"/>
    <p:sldId id="265" r:id="rId5"/>
    <p:sldId id="274" r:id="rId6"/>
    <p:sldId id="275" r:id="rId7"/>
    <p:sldId id="276" r:id="rId8"/>
    <p:sldId id="277" r:id="rId9"/>
    <p:sldId id="279" r:id="rId10"/>
    <p:sldId id="278" r:id="rId11"/>
  </p:sldIdLst>
  <p:sldSz cx="11430000" cy="7848600"/>
  <p:notesSz cx="9926638" cy="666908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8" autoAdjust="0"/>
    <p:restoredTop sz="94670" autoAdjust="0"/>
  </p:normalViewPr>
  <p:slideViewPr>
    <p:cSldViewPr>
      <p:cViewPr varScale="1">
        <p:scale>
          <a:sx n="95" d="100"/>
          <a:sy n="95" d="100"/>
        </p:scale>
        <p:origin x="1302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2046" y="114"/>
      </p:cViewPr>
      <p:guideLst>
        <p:guide orient="horz" pos="2100"/>
        <p:guide pos="312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33185"/>
          </a:xfrm>
          <a:prstGeom prst="rect">
            <a:avLst/>
          </a:prstGeom>
        </p:spPr>
        <p:txBody>
          <a:bodyPr vert="horz" lIns="78803" tIns="39401" rIns="78803" bIns="39401" rtlCol="0"/>
          <a:lstStyle>
            <a:lvl1pPr algn="l">
              <a:defRPr sz="10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2338" y="1"/>
            <a:ext cx="4301543" cy="333185"/>
          </a:xfrm>
          <a:prstGeom prst="rect">
            <a:avLst/>
          </a:prstGeom>
        </p:spPr>
        <p:txBody>
          <a:bodyPr vert="horz" lIns="78803" tIns="39401" rIns="78803" bIns="39401" rtlCol="0"/>
          <a:lstStyle>
            <a:lvl1pPr algn="r">
              <a:defRPr sz="1000"/>
            </a:lvl1pPr>
          </a:lstStyle>
          <a:p>
            <a:fld id="{D22A2D68-C14F-44D7-BCC5-7896CDB39C93}" type="datetimeFigureOut">
              <a:rPr lang="fr-FR" smtClean="0"/>
              <a:t>15/10/2019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334555"/>
            <a:ext cx="4301543" cy="333185"/>
          </a:xfrm>
          <a:prstGeom prst="rect">
            <a:avLst/>
          </a:prstGeom>
        </p:spPr>
        <p:txBody>
          <a:bodyPr vert="horz" lIns="78803" tIns="39401" rIns="78803" bIns="39401" rtlCol="0" anchor="b"/>
          <a:lstStyle>
            <a:lvl1pPr algn="l">
              <a:defRPr sz="10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338" y="6334555"/>
            <a:ext cx="4301543" cy="333185"/>
          </a:xfrm>
          <a:prstGeom prst="rect">
            <a:avLst/>
          </a:prstGeom>
        </p:spPr>
        <p:txBody>
          <a:bodyPr vert="horz" lIns="78803" tIns="39401" rIns="78803" bIns="39401" rtlCol="0" anchor="b"/>
          <a:lstStyle>
            <a:lvl1pPr algn="r">
              <a:defRPr sz="1000"/>
            </a:lvl1pPr>
          </a:lstStyle>
          <a:p>
            <a:fld id="{FE57A996-A7D7-48C8-A46E-9742F91802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71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33185"/>
          </a:xfrm>
          <a:prstGeom prst="rect">
            <a:avLst/>
          </a:prstGeom>
        </p:spPr>
        <p:txBody>
          <a:bodyPr vert="horz" lIns="78803" tIns="39401" rIns="78803" bIns="39401" rtlCol="0"/>
          <a:lstStyle>
            <a:lvl1pPr algn="l">
              <a:defRPr sz="10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338" y="1"/>
            <a:ext cx="4301543" cy="333185"/>
          </a:xfrm>
          <a:prstGeom prst="rect">
            <a:avLst/>
          </a:prstGeom>
        </p:spPr>
        <p:txBody>
          <a:bodyPr vert="horz" lIns="78803" tIns="39401" rIns="78803" bIns="39401" rtlCol="0"/>
          <a:lstStyle>
            <a:lvl1pPr algn="r">
              <a:defRPr sz="1000"/>
            </a:lvl1pPr>
          </a:lstStyle>
          <a:p>
            <a:fld id="{99603AAF-5585-45D2-812D-C35860DA65EA}" type="datetimeFigureOut">
              <a:rPr lang="fr-FR" smtClean="0"/>
              <a:t>15/10/2019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01650"/>
            <a:ext cx="3640138" cy="2498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8803" tIns="39401" rIns="78803" bIns="3940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167277"/>
            <a:ext cx="7941310" cy="3001360"/>
          </a:xfrm>
          <a:prstGeom prst="rect">
            <a:avLst/>
          </a:prstGeom>
        </p:spPr>
        <p:txBody>
          <a:bodyPr vert="horz" lIns="78803" tIns="39401" rIns="78803" bIns="39401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334555"/>
            <a:ext cx="4301543" cy="333185"/>
          </a:xfrm>
          <a:prstGeom prst="rect">
            <a:avLst/>
          </a:prstGeom>
        </p:spPr>
        <p:txBody>
          <a:bodyPr vert="horz" lIns="78803" tIns="39401" rIns="78803" bIns="39401" rtlCol="0" anchor="b"/>
          <a:lstStyle>
            <a:lvl1pPr algn="l">
              <a:defRPr sz="10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338" y="6334555"/>
            <a:ext cx="4301543" cy="333185"/>
          </a:xfrm>
          <a:prstGeom prst="rect">
            <a:avLst/>
          </a:prstGeom>
        </p:spPr>
        <p:txBody>
          <a:bodyPr vert="horz" lIns="78803" tIns="39401" rIns="78803" bIns="39401" rtlCol="0" anchor="b"/>
          <a:lstStyle>
            <a:lvl1pPr algn="r">
              <a:defRPr sz="1000"/>
            </a:lvl1pPr>
          </a:lstStyle>
          <a:p>
            <a:fld id="{C0B0A2E8-56FA-4D97-BE86-10EF899B373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5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linkedin.com/company/santarelli?trk=biz-companies-cym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3488" y="3927475"/>
            <a:ext cx="7552690" cy="3921125"/>
          </a:xfrm>
          <a:custGeom>
            <a:avLst/>
            <a:gdLst/>
            <a:ahLst/>
            <a:cxnLst/>
            <a:rect l="l" t="t" r="r" b="b"/>
            <a:pathLst>
              <a:path w="7552690" h="3921125">
                <a:moveTo>
                  <a:pt x="0" y="3920693"/>
                </a:moveTo>
                <a:lnTo>
                  <a:pt x="7552270" y="3920693"/>
                </a:lnTo>
                <a:lnTo>
                  <a:pt x="7552270" y="0"/>
                </a:lnTo>
                <a:lnTo>
                  <a:pt x="0" y="0"/>
                </a:lnTo>
                <a:lnTo>
                  <a:pt x="0" y="3920693"/>
                </a:lnTo>
                <a:close/>
              </a:path>
            </a:pathLst>
          </a:custGeom>
          <a:solidFill>
            <a:srgbClr val="057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 userDrawn="1"/>
        </p:nvSpPr>
        <p:spPr>
          <a:xfrm>
            <a:off x="9402267" y="2985909"/>
            <a:ext cx="2028189" cy="942340"/>
          </a:xfrm>
          <a:custGeom>
            <a:avLst/>
            <a:gdLst/>
            <a:ahLst/>
            <a:cxnLst/>
            <a:rect l="l" t="t" r="r" b="b"/>
            <a:pathLst>
              <a:path w="2028190" h="942339">
                <a:moveTo>
                  <a:pt x="0" y="941997"/>
                </a:moveTo>
                <a:lnTo>
                  <a:pt x="2027732" y="941997"/>
                </a:lnTo>
                <a:lnTo>
                  <a:pt x="2027732" y="0"/>
                </a:lnTo>
                <a:lnTo>
                  <a:pt x="0" y="0"/>
                </a:lnTo>
                <a:lnTo>
                  <a:pt x="0" y="941997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7552270" y="2043302"/>
            <a:ext cx="1850389" cy="1884680"/>
          </a:xfrm>
          <a:custGeom>
            <a:avLst/>
            <a:gdLst/>
            <a:ahLst/>
            <a:cxnLst/>
            <a:rect l="l" t="t" r="r" b="b"/>
            <a:pathLst>
              <a:path w="1850390" h="1884679">
                <a:moveTo>
                  <a:pt x="1849996" y="0"/>
                </a:moveTo>
                <a:lnTo>
                  <a:pt x="0" y="0"/>
                </a:lnTo>
                <a:lnTo>
                  <a:pt x="0" y="1884603"/>
                </a:lnTo>
                <a:lnTo>
                  <a:pt x="1849996" y="1884603"/>
                </a:lnTo>
                <a:lnTo>
                  <a:pt x="1849996" y="0"/>
                </a:lnTo>
                <a:close/>
              </a:path>
            </a:pathLst>
          </a:custGeom>
          <a:solidFill>
            <a:srgbClr val="40A7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9402267" y="2043302"/>
            <a:ext cx="946150" cy="942975"/>
          </a:xfrm>
          <a:custGeom>
            <a:avLst/>
            <a:gdLst/>
            <a:ahLst/>
            <a:cxnLst/>
            <a:rect l="l" t="t" r="r" b="b"/>
            <a:pathLst>
              <a:path w="946150" h="942975">
                <a:moveTo>
                  <a:pt x="945794" y="0"/>
                </a:moveTo>
                <a:lnTo>
                  <a:pt x="0" y="0"/>
                </a:lnTo>
                <a:lnTo>
                  <a:pt x="0" y="942606"/>
                </a:lnTo>
                <a:lnTo>
                  <a:pt x="945794" y="942606"/>
                </a:lnTo>
                <a:lnTo>
                  <a:pt x="945794" y="0"/>
                </a:lnTo>
                <a:close/>
              </a:path>
            </a:pathLst>
          </a:custGeom>
          <a:solidFill>
            <a:srgbClr val="184A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/>
          <p:cNvSpPr/>
          <p:nvPr userDrawn="1"/>
        </p:nvSpPr>
        <p:spPr>
          <a:xfrm>
            <a:off x="5629986" y="0"/>
            <a:ext cx="1922780" cy="2043430"/>
          </a:xfrm>
          <a:custGeom>
            <a:avLst/>
            <a:gdLst/>
            <a:ahLst/>
            <a:cxnLst/>
            <a:rect l="l" t="t" r="r" b="b"/>
            <a:pathLst>
              <a:path w="1922779" h="2043430">
                <a:moveTo>
                  <a:pt x="0" y="2043302"/>
                </a:moveTo>
                <a:lnTo>
                  <a:pt x="1922284" y="2043302"/>
                </a:lnTo>
                <a:lnTo>
                  <a:pt x="1922284" y="0"/>
                </a:lnTo>
                <a:lnTo>
                  <a:pt x="0" y="0"/>
                </a:lnTo>
                <a:lnTo>
                  <a:pt x="0" y="2043302"/>
                </a:lnTo>
                <a:close/>
              </a:path>
            </a:pathLst>
          </a:custGeom>
          <a:solidFill>
            <a:srgbClr val="DED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466720" y="4991100"/>
            <a:ext cx="6626225" cy="10668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Page titre V1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2" hasCustomPrompt="1"/>
          </p:nvPr>
        </p:nvSpPr>
        <p:spPr>
          <a:xfrm>
            <a:off x="7848600" y="5143500"/>
            <a:ext cx="3352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700" b="0" baseline="0">
                <a:solidFill>
                  <a:srgbClr val="00B0F0"/>
                </a:solidFill>
              </a:defRPr>
            </a:lvl1pPr>
          </a:lstStyle>
          <a:p>
            <a:pPr lvl="0"/>
            <a:r>
              <a:rPr lang="fr-FR" dirty="0"/>
              <a:t>Auteur – Titre - Adresse mail</a:t>
            </a:r>
          </a:p>
        </p:txBody>
      </p:sp>
    </p:spTree>
    <p:extLst>
      <p:ext uri="{BB962C8B-B14F-4D97-AF65-F5344CB8AC3E}">
        <p14:creationId xmlns:p14="http://schemas.microsoft.com/office/powerpoint/2010/main" val="97961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500" y="312738"/>
            <a:ext cx="3760788" cy="13303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813" y="312738"/>
            <a:ext cx="6389687" cy="66976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71500" y="1643063"/>
            <a:ext cx="3760788" cy="5367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3BB-F40B-4597-BA7F-F9255A4DBC59}" type="datetime4">
              <a:rPr lang="en-US" smtClean="0"/>
              <a:t>October 15, 2019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93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0" y="3927906"/>
            <a:ext cx="7552690" cy="3921125"/>
          </a:xfrm>
          <a:custGeom>
            <a:avLst/>
            <a:gdLst/>
            <a:ahLst/>
            <a:cxnLst/>
            <a:rect l="l" t="t" r="r" b="b"/>
            <a:pathLst>
              <a:path w="7552690" h="3921125">
                <a:moveTo>
                  <a:pt x="0" y="3920693"/>
                </a:moveTo>
                <a:lnTo>
                  <a:pt x="7552270" y="3920693"/>
                </a:lnTo>
                <a:lnTo>
                  <a:pt x="7552270" y="0"/>
                </a:lnTo>
                <a:lnTo>
                  <a:pt x="0" y="0"/>
                </a:lnTo>
                <a:lnTo>
                  <a:pt x="0" y="3920693"/>
                </a:lnTo>
                <a:close/>
              </a:path>
            </a:pathLst>
          </a:custGeom>
          <a:solidFill>
            <a:srgbClr val="057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 userDrawn="1"/>
        </p:nvSpPr>
        <p:spPr>
          <a:xfrm>
            <a:off x="9402267" y="2985909"/>
            <a:ext cx="2028189" cy="942340"/>
          </a:xfrm>
          <a:custGeom>
            <a:avLst/>
            <a:gdLst/>
            <a:ahLst/>
            <a:cxnLst/>
            <a:rect l="l" t="t" r="r" b="b"/>
            <a:pathLst>
              <a:path w="2028190" h="942339">
                <a:moveTo>
                  <a:pt x="0" y="941997"/>
                </a:moveTo>
                <a:lnTo>
                  <a:pt x="2027732" y="941997"/>
                </a:lnTo>
                <a:lnTo>
                  <a:pt x="2027732" y="0"/>
                </a:lnTo>
                <a:lnTo>
                  <a:pt x="0" y="0"/>
                </a:lnTo>
                <a:lnTo>
                  <a:pt x="0" y="941997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7552270" y="2043302"/>
            <a:ext cx="1850389" cy="1884680"/>
          </a:xfrm>
          <a:custGeom>
            <a:avLst/>
            <a:gdLst/>
            <a:ahLst/>
            <a:cxnLst/>
            <a:rect l="l" t="t" r="r" b="b"/>
            <a:pathLst>
              <a:path w="1850390" h="1884679">
                <a:moveTo>
                  <a:pt x="1849996" y="0"/>
                </a:moveTo>
                <a:lnTo>
                  <a:pt x="0" y="0"/>
                </a:lnTo>
                <a:lnTo>
                  <a:pt x="0" y="1884603"/>
                </a:lnTo>
                <a:lnTo>
                  <a:pt x="1849996" y="1884603"/>
                </a:lnTo>
                <a:lnTo>
                  <a:pt x="1849996" y="0"/>
                </a:lnTo>
                <a:close/>
              </a:path>
            </a:pathLst>
          </a:custGeom>
          <a:solidFill>
            <a:srgbClr val="40A7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9402267" y="2043302"/>
            <a:ext cx="946150" cy="942975"/>
          </a:xfrm>
          <a:custGeom>
            <a:avLst/>
            <a:gdLst/>
            <a:ahLst/>
            <a:cxnLst/>
            <a:rect l="l" t="t" r="r" b="b"/>
            <a:pathLst>
              <a:path w="946150" h="942975">
                <a:moveTo>
                  <a:pt x="945794" y="0"/>
                </a:moveTo>
                <a:lnTo>
                  <a:pt x="0" y="0"/>
                </a:lnTo>
                <a:lnTo>
                  <a:pt x="0" y="942606"/>
                </a:lnTo>
                <a:lnTo>
                  <a:pt x="945794" y="942606"/>
                </a:lnTo>
                <a:lnTo>
                  <a:pt x="945794" y="0"/>
                </a:lnTo>
                <a:close/>
              </a:path>
            </a:pathLst>
          </a:custGeom>
          <a:solidFill>
            <a:srgbClr val="184A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/>
          <p:cNvSpPr/>
          <p:nvPr userDrawn="1"/>
        </p:nvSpPr>
        <p:spPr>
          <a:xfrm>
            <a:off x="5629986" y="0"/>
            <a:ext cx="1922780" cy="2043430"/>
          </a:xfrm>
          <a:custGeom>
            <a:avLst/>
            <a:gdLst/>
            <a:ahLst/>
            <a:cxnLst/>
            <a:rect l="l" t="t" r="r" b="b"/>
            <a:pathLst>
              <a:path w="1922779" h="2043430">
                <a:moveTo>
                  <a:pt x="0" y="2043302"/>
                </a:moveTo>
                <a:lnTo>
                  <a:pt x="1922284" y="2043302"/>
                </a:lnTo>
                <a:lnTo>
                  <a:pt x="1922284" y="0"/>
                </a:lnTo>
                <a:lnTo>
                  <a:pt x="0" y="0"/>
                </a:lnTo>
                <a:lnTo>
                  <a:pt x="0" y="2043302"/>
                </a:lnTo>
                <a:close/>
              </a:path>
            </a:pathLst>
          </a:custGeom>
          <a:solidFill>
            <a:srgbClr val="DED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00" y="266700"/>
            <a:ext cx="3349763" cy="998226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426763" y="2514789"/>
            <a:ext cx="6477000" cy="609600"/>
          </a:xfrm>
        </p:spPr>
        <p:txBody>
          <a:bodyPr>
            <a:normAutofit/>
          </a:bodyPr>
          <a:lstStyle>
            <a:lvl1pPr marL="0" indent="0" algn="ctr">
              <a:buNone/>
              <a:defRPr sz="28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 dirty="0"/>
              <a:t>Page titre V2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315500" y="5067300"/>
            <a:ext cx="6694900" cy="106680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/>
              <a:t>Sous titre de la présentation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2" hasCustomPrompt="1"/>
          </p:nvPr>
        </p:nvSpPr>
        <p:spPr>
          <a:xfrm>
            <a:off x="7848600" y="5143500"/>
            <a:ext cx="3352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700" b="0" baseline="0">
                <a:solidFill>
                  <a:srgbClr val="00B0F0"/>
                </a:solidFill>
              </a:defRPr>
            </a:lvl1pPr>
          </a:lstStyle>
          <a:p>
            <a:pPr lvl="0"/>
            <a:r>
              <a:rPr lang="fr-FR" dirty="0"/>
              <a:t>Auteur – Titre - Adresse mail</a:t>
            </a:r>
          </a:p>
        </p:txBody>
      </p:sp>
    </p:spTree>
    <p:extLst>
      <p:ext uri="{BB962C8B-B14F-4D97-AF65-F5344CB8AC3E}">
        <p14:creationId xmlns:p14="http://schemas.microsoft.com/office/powerpoint/2010/main" val="56685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rniè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0" y="3927906"/>
            <a:ext cx="7552690" cy="3921125"/>
          </a:xfrm>
          <a:custGeom>
            <a:avLst/>
            <a:gdLst/>
            <a:ahLst/>
            <a:cxnLst/>
            <a:rect l="l" t="t" r="r" b="b"/>
            <a:pathLst>
              <a:path w="7552690" h="3921125">
                <a:moveTo>
                  <a:pt x="0" y="3920693"/>
                </a:moveTo>
                <a:lnTo>
                  <a:pt x="7552270" y="3920693"/>
                </a:lnTo>
                <a:lnTo>
                  <a:pt x="7552270" y="0"/>
                </a:lnTo>
                <a:lnTo>
                  <a:pt x="0" y="0"/>
                </a:lnTo>
                <a:lnTo>
                  <a:pt x="0" y="3920693"/>
                </a:lnTo>
                <a:close/>
              </a:path>
            </a:pathLst>
          </a:custGeom>
          <a:solidFill>
            <a:srgbClr val="057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 userDrawn="1"/>
        </p:nvSpPr>
        <p:spPr>
          <a:xfrm>
            <a:off x="9402267" y="2985909"/>
            <a:ext cx="2028189" cy="942340"/>
          </a:xfrm>
          <a:custGeom>
            <a:avLst/>
            <a:gdLst/>
            <a:ahLst/>
            <a:cxnLst/>
            <a:rect l="l" t="t" r="r" b="b"/>
            <a:pathLst>
              <a:path w="2028190" h="942339">
                <a:moveTo>
                  <a:pt x="0" y="941997"/>
                </a:moveTo>
                <a:lnTo>
                  <a:pt x="2027732" y="941997"/>
                </a:lnTo>
                <a:lnTo>
                  <a:pt x="2027732" y="0"/>
                </a:lnTo>
                <a:lnTo>
                  <a:pt x="0" y="0"/>
                </a:lnTo>
                <a:lnTo>
                  <a:pt x="0" y="941997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7552270" y="2043302"/>
            <a:ext cx="1850389" cy="1884680"/>
          </a:xfrm>
          <a:custGeom>
            <a:avLst/>
            <a:gdLst/>
            <a:ahLst/>
            <a:cxnLst/>
            <a:rect l="l" t="t" r="r" b="b"/>
            <a:pathLst>
              <a:path w="1850390" h="1884679">
                <a:moveTo>
                  <a:pt x="1849996" y="0"/>
                </a:moveTo>
                <a:lnTo>
                  <a:pt x="0" y="0"/>
                </a:lnTo>
                <a:lnTo>
                  <a:pt x="0" y="1884603"/>
                </a:lnTo>
                <a:lnTo>
                  <a:pt x="1849996" y="1884603"/>
                </a:lnTo>
                <a:lnTo>
                  <a:pt x="1849996" y="0"/>
                </a:lnTo>
                <a:close/>
              </a:path>
            </a:pathLst>
          </a:custGeom>
          <a:solidFill>
            <a:srgbClr val="40A7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9402267" y="2043302"/>
            <a:ext cx="946150" cy="942975"/>
          </a:xfrm>
          <a:custGeom>
            <a:avLst/>
            <a:gdLst/>
            <a:ahLst/>
            <a:cxnLst/>
            <a:rect l="l" t="t" r="r" b="b"/>
            <a:pathLst>
              <a:path w="946150" h="942975">
                <a:moveTo>
                  <a:pt x="945794" y="0"/>
                </a:moveTo>
                <a:lnTo>
                  <a:pt x="0" y="0"/>
                </a:lnTo>
                <a:lnTo>
                  <a:pt x="0" y="942606"/>
                </a:lnTo>
                <a:lnTo>
                  <a:pt x="945794" y="942606"/>
                </a:lnTo>
                <a:lnTo>
                  <a:pt x="945794" y="0"/>
                </a:lnTo>
                <a:close/>
              </a:path>
            </a:pathLst>
          </a:custGeom>
          <a:solidFill>
            <a:srgbClr val="184A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/>
          <p:cNvSpPr/>
          <p:nvPr userDrawn="1"/>
        </p:nvSpPr>
        <p:spPr>
          <a:xfrm>
            <a:off x="5629986" y="0"/>
            <a:ext cx="1922780" cy="2043430"/>
          </a:xfrm>
          <a:custGeom>
            <a:avLst/>
            <a:gdLst/>
            <a:ahLst/>
            <a:cxnLst/>
            <a:rect l="l" t="t" r="r" b="b"/>
            <a:pathLst>
              <a:path w="1922779" h="2043430">
                <a:moveTo>
                  <a:pt x="0" y="2043302"/>
                </a:moveTo>
                <a:lnTo>
                  <a:pt x="1922284" y="2043302"/>
                </a:lnTo>
                <a:lnTo>
                  <a:pt x="1922284" y="0"/>
                </a:lnTo>
                <a:lnTo>
                  <a:pt x="0" y="0"/>
                </a:lnTo>
                <a:lnTo>
                  <a:pt x="0" y="2043302"/>
                </a:lnTo>
                <a:close/>
              </a:path>
            </a:pathLst>
          </a:custGeom>
          <a:solidFill>
            <a:srgbClr val="DED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" descr="Afficher l'image d'origine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3508" y="7200899"/>
            <a:ext cx="520363" cy="52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359391" y="1253218"/>
            <a:ext cx="5016397" cy="685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ED6"/>
              </a:buClr>
              <a:buSzTx/>
              <a:buFont typeface="Wingdings" panose="05000000000000000000" pitchFamily="2" charset="2"/>
              <a:buNone/>
              <a:tabLst/>
              <a:defRPr sz="3200">
                <a:solidFill>
                  <a:srgbClr val="00B0F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ED6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fr-FR" sz="2400" dirty="0">
                <a:solidFill>
                  <a:srgbClr val="00B0F0"/>
                </a:solidFill>
              </a:rPr>
              <a:t>Message de fin de présentation</a:t>
            </a:r>
          </a:p>
          <a:p>
            <a:pPr lvl="0"/>
            <a:endParaRPr lang="fr-FR" dirty="0"/>
          </a:p>
        </p:txBody>
      </p:sp>
      <p:sp>
        <p:nvSpPr>
          <p:cNvPr id="24" name="object 2"/>
          <p:cNvSpPr/>
          <p:nvPr userDrawn="1"/>
        </p:nvSpPr>
        <p:spPr>
          <a:xfrm>
            <a:off x="0" y="3927906"/>
            <a:ext cx="7552690" cy="3921125"/>
          </a:xfrm>
          <a:custGeom>
            <a:avLst/>
            <a:gdLst/>
            <a:ahLst/>
            <a:cxnLst/>
            <a:rect l="l" t="t" r="r" b="b"/>
            <a:pathLst>
              <a:path w="7552690" h="3921125">
                <a:moveTo>
                  <a:pt x="0" y="3920693"/>
                </a:moveTo>
                <a:lnTo>
                  <a:pt x="7552270" y="3920693"/>
                </a:lnTo>
                <a:lnTo>
                  <a:pt x="7552270" y="0"/>
                </a:lnTo>
                <a:lnTo>
                  <a:pt x="0" y="0"/>
                </a:lnTo>
                <a:lnTo>
                  <a:pt x="0" y="3920693"/>
                </a:lnTo>
                <a:close/>
              </a:path>
            </a:pathLst>
          </a:custGeom>
          <a:solidFill>
            <a:srgbClr val="0573B1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4"/>
          <p:cNvSpPr txBox="1"/>
          <p:nvPr userDrawn="1"/>
        </p:nvSpPr>
        <p:spPr>
          <a:xfrm>
            <a:off x="4343400" y="4272975"/>
            <a:ext cx="2682367" cy="84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600" b="1" spc="140" dirty="0">
                <a:solidFill>
                  <a:prstClr val="white"/>
                </a:solidFill>
                <a:latin typeface="Oxygen"/>
                <a:cs typeface="Oxygen"/>
              </a:rPr>
              <a:t>MARSEILLE</a:t>
            </a:r>
            <a:r>
              <a:rPr sz="1600" b="1" spc="-265" dirty="0">
                <a:solidFill>
                  <a:prstClr val="white"/>
                </a:solidFill>
                <a:latin typeface="Oxygen"/>
                <a:cs typeface="Oxygen"/>
              </a:rPr>
              <a:t> </a:t>
            </a:r>
            <a:endParaRPr sz="1600" dirty="0">
              <a:solidFill>
                <a:prstClr val="white"/>
              </a:solidFill>
              <a:latin typeface="Oxygen"/>
              <a:cs typeface="Oxygen"/>
            </a:endParaRPr>
          </a:p>
          <a:p>
            <a:pPr marL="12700" marR="5080">
              <a:spcBef>
                <a:spcPts val="425"/>
              </a:spcBef>
            </a:pPr>
            <a:r>
              <a:rPr lang="fr-FR" sz="1600" spc="114" dirty="0">
                <a:solidFill>
                  <a:prstClr val="white"/>
                </a:solidFill>
                <a:latin typeface="Oxygen-Light"/>
                <a:cs typeface="Oxygen-Light"/>
              </a:rPr>
              <a:t>7</a:t>
            </a:r>
            <a:r>
              <a:rPr sz="1600" spc="114" dirty="0">
                <a:solidFill>
                  <a:prstClr val="white"/>
                </a:solidFill>
                <a:latin typeface="Oxygen-Light"/>
                <a:cs typeface="Oxygen-Light"/>
              </a:rPr>
              <a:t>, </a:t>
            </a:r>
            <a:r>
              <a:rPr sz="1600" spc="100" dirty="0">
                <a:solidFill>
                  <a:prstClr val="white"/>
                </a:solidFill>
                <a:latin typeface="Oxygen-Light"/>
                <a:cs typeface="Oxygen-Light"/>
              </a:rPr>
              <a:t>rue </a:t>
            </a:r>
            <a:r>
              <a:rPr lang="fr-FR" sz="1600" spc="125" dirty="0">
                <a:solidFill>
                  <a:prstClr val="white"/>
                </a:solidFill>
                <a:latin typeface="Oxygen-Light"/>
                <a:cs typeface="Oxygen-Light"/>
              </a:rPr>
              <a:t>de la République</a:t>
            </a:r>
            <a:r>
              <a:rPr sz="1600" spc="125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endParaRPr lang="fr-FR" sz="1600" spc="125" dirty="0">
              <a:solidFill>
                <a:prstClr val="white"/>
              </a:solidFill>
              <a:latin typeface="Oxygen-Light"/>
              <a:cs typeface="Oxygen-Light"/>
            </a:endParaRPr>
          </a:p>
          <a:p>
            <a:pPr marL="12700" marR="5080">
              <a:spcBef>
                <a:spcPts val="425"/>
              </a:spcBef>
            </a:pPr>
            <a:r>
              <a:rPr sz="1600" spc="120" dirty="0">
                <a:solidFill>
                  <a:prstClr val="white"/>
                </a:solidFill>
                <a:latin typeface="Oxygen-Light"/>
                <a:cs typeface="Oxygen-Light"/>
              </a:rPr>
              <a:t>1300</a:t>
            </a:r>
            <a:r>
              <a:rPr lang="fr-FR" sz="1600" spc="120" dirty="0">
                <a:solidFill>
                  <a:prstClr val="white"/>
                </a:solidFill>
                <a:latin typeface="Oxygen-Light"/>
                <a:cs typeface="Oxygen-Light"/>
              </a:rPr>
              <a:t>2</a:t>
            </a:r>
            <a:r>
              <a:rPr sz="1600" spc="245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r>
              <a:rPr sz="1600" spc="140" dirty="0">
                <a:solidFill>
                  <a:prstClr val="white"/>
                </a:solidFill>
                <a:latin typeface="Oxygen-Light"/>
                <a:cs typeface="Oxygen-Light"/>
              </a:rPr>
              <a:t>Marseille</a:t>
            </a:r>
            <a:r>
              <a:rPr sz="1600" spc="-204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</p:txBody>
      </p:sp>
      <p:sp>
        <p:nvSpPr>
          <p:cNvPr id="26" name="object 6"/>
          <p:cNvSpPr txBox="1"/>
          <p:nvPr userDrawn="1"/>
        </p:nvSpPr>
        <p:spPr>
          <a:xfrm>
            <a:off x="510037" y="4272975"/>
            <a:ext cx="3521762" cy="13336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600" b="1" spc="105" dirty="0">
                <a:solidFill>
                  <a:prstClr val="white"/>
                </a:solidFill>
                <a:latin typeface="Oxygen"/>
                <a:cs typeface="Oxygen"/>
              </a:rPr>
              <a:t>PARIS</a:t>
            </a:r>
            <a:r>
              <a:rPr sz="1600" b="1" spc="-265" dirty="0">
                <a:solidFill>
                  <a:prstClr val="white"/>
                </a:solidFill>
                <a:latin typeface="Oxygen"/>
                <a:cs typeface="Oxygen"/>
              </a:rPr>
              <a:t> </a:t>
            </a:r>
            <a:endParaRPr sz="1600" dirty="0">
              <a:solidFill>
                <a:prstClr val="white"/>
              </a:solidFill>
              <a:latin typeface="Oxygen"/>
              <a:cs typeface="Oxygen"/>
            </a:endParaRPr>
          </a:p>
          <a:p>
            <a:pPr marL="12700">
              <a:spcBef>
                <a:spcPts val="425"/>
              </a:spcBef>
            </a:pPr>
            <a:r>
              <a:rPr sz="1600" spc="100" dirty="0">
                <a:solidFill>
                  <a:prstClr val="white"/>
                </a:solidFill>
                <a:latin typeface="Oxygen-Light"/>
                <a:cs typeface="Oxygen-Light"/>
              </a:rPr>
              <a:t>49,</a:t>
            </a:r>
            <a:r>
              <a:rPr sz="1600" spc="245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r>
              <a:rPr sz="1600" spc="130" dirty="0">
                <a:solidFill>
                  <a:prstClr val="white"/>
                </a:solidFill>
                <a:latin typeface="Oxygen-Light"/>
                <a:cs typeface="Oxygen-Light"/>
              </a:rPr>
              <a:t>avenue</a:t>
            </a:r>
            <a:r>
              <a:rPr sz="1600" spc="-204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r>
              <a:rPr sz="1600" spc="105" dirty="0">
                <a:solidFill>
                  <a:prstClr val="white"/>
                </a:solidFill>
                <a:latin typeface="Oxygen-Light"/>
                <a:cs typeface="Oxygen-Light"/>
              </a:rPr>
              <a:t>des </a:t>
            </a:r>
            <a:r>
              <a:rPr sz="1600" spc="145" dirty="0">
                <a:solidFill>
                  <a:prstClr val="white"/>
                </a:solidFill>
                <a:latin typeface="Oxygen-Light"/>
                <a:cs typeface="Oxygen-Light"/>
              </a:rPr>
              <a:t>Champs-Elysées  </a:t>
            </a:r>
            <a:endParaRPr lang="fr-FR" sz="1600" spc="145" dirty="0">
              <a:solidFill>
                <a:prstClr val="white"/>
              </a:solidFill>
              <a:latin typeface="Oxygen-Light"/>
              <a:cs typeface="Oxygen-Light"/>
            </a:endParaRPr>
          </a:p>
          <a:p>
            <a:pPr marL="12700" marR="5080"/>
            <a:r>
              <a:rPr sz="1600" spc="120" dirty="0">
                <a:solidFill>
                  <a:prstClr val="white"/>
                </a:solidFill>
                <a:latin typeface="Oxygen-Light"/>
                <a:cs typeface="Oxygen-Light"/>
              </a:rPr>
              <a:t>75008</a:t>
            </a:r>
            <a:r>
              <a:rPr sz="1600" spc="254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r>
              <a:rPr sz="1600" spc="114" dirty="0">
                <a:solidFill>
                  <a:prstClr val="white"/>
                </a:solidFill>
                <a:latin typeface="Oxygen-Light"/>
                <a:cs typeface="Oxygen-Light"/>
              </a:rPr>
              <a:t>Paris</a:t>
            </a:r>
            <a:r>
              <a:rPr sz="1600" spc="-204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endParaRPr lang="fr-FR" sz="1600" spc="-204" dirty="0">
              <a:solidFill>
                <a:prstClr val="white"/>
              </a:solidFill>
              <a:latin typeface="Oxygen-Light"/>
              <a:cs typeface="Oxygen-Light"/>
            </a:endParaRPr>
          </a:p>
          <a:p>
            <a:pPr marL="12700" marR="5080"/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  <a:p>
            <a:pPr marL="12700">
              <a:spcBef>
                <a:spcPts val="425"/>
              </a:spcBef>
            </a:pPr>
            <a:r>
              <a:rPr sz="1600" spc="100" dirty="0" err="1">
                <a:solidFill>
                  <a:prstClr val="white"/>
                </a:solidFill>
                <a:latin typeface="Oxygen-Light"/>
                <a:cs typeface="Oxygen-Light"/>
              </a:rPr>
              <a:t>Tél</a:t>
            </a:r>
            <a:r>
              <a:rPr sz="1600" dirty="0">
                <a:solidFill>
                  <a:prstClr val="white"/>
                </a:solidFill>
                <a:latin typeface="Oxygen-Light"/>
                <a:cs typeface="Oxygen-Light"/>
              </a:rPr>
              <a:t>:  </a:t>
            </a:r>
            <a:r>
              <a:rPr sz="1600" spc="80" dirty="0">
                <a:solidFill>
                  <a:prstClr val="white"/>
                </a:solidFill>
                <a:latin typeface="Oxygen-Light"/>
                <a:cs typeface="Oxygen-Light"/>
              </a:rPr>
              <a:t>01 </a:t>
            </a:r>
            <a:r>
              <a:rPr sz="1600" spc="75" dirty="0">
                <a:solidFill>
                  <a:prstClr val="white"/>
                </a:solidFill>
                <a:latin typeface="Oxygen-Light"/>
                <a:cs typeface="Oxygen-Light"/>
              </a:rPr>
              <a:t>40 55 43 </a:t>
            </a:r>
            <a:r>
              <a:rPr sz="1600" spc="80" dirty="0">
                <a:solidFill>
                  <a:prstClr val="white"/>
                </a:solidFill>
                <a:latin typeface="Oxygen-Light"/>
                <a:cs typeface="Oxygen-Light"/>
              </a:rPr>
              <a:t>43</a:t>
            </a:r>
            <a:r>
              <a:rPr sz="1600" spc="-204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</p:txBody>
      </p:sp>
      <p:sp>
        <p:nvSpPr>
          <p:cNvPr id="27" name="object 7"/>
          <p:cNvSpPr txBox="1"/>
          <p:nvPr userDrawn="1"/>
        </p:nvSpPr>
        <p:spPr>
          <a:xfrm>
            <a:off x="4385454" y="6218822"/>
            <a:ext cx="3266568" cy="7931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600" b="1" spc="135" dirty="0">
                <a:solidFill>
                  <a:prstClr val="white"/>
                </a:solidFill>
                <a:latin typeface="Oxygen"/>
                <a:cs typeface="Oxygen"/>
              </a:rPr>
              <a:t>TOULOUSE</a:t>
            </a:r>
            <a:endParaRPr sz="1600" dirty="0">
              <a:solidFill>
                <a:prstClr val="white"/>
              </a:solidFill>
              <a:latin typeface="Oxygen"/>
              <a:cs typeface="Oxygen"/>
            </a:endParaRPr>
          </a:p>
          <a:p>
            <a:pPr marL="12700">
              <a:spcBef>
                <a:spcPts val="425"/>
              </a:spcBef>
            </a:pPr>
            <a:r>
              <a:rPr lang="fr-FR" sz="1600" spc="120" dirty="0">
                <a:solidFill>
                  <a:prstClr val="white"/>
                </a:solidFill>
                <a:latin typeface="Oxygen-Light"/>
                <a:cs typeface="Oxygen-Light"/>
              </a:rPr>
              <a:t>78</a:t>
            </a:r>
            <a:r>
              <a:rPr sz="1600" spc="120" dirty="0">
                <a:solidFill>
                  <a:prstClr val="white"/>
                </a:solidFill>
                <a:latin typeface="Oxygen-Light"/>
                <a:cs typeface="Oxygen-Light"/>
              </a:rPr>
              <a:t>, </a:t>
            </a:r>
            <a:r>
              <a:rPr lang="fr-FR" sz="1600" spc="75" dirty="0">
                <a:solidFill>
                  <a:prstClr val="white"/>
                </a:solidFill>
                <a:latin typeface="Oxygen-Light"/>
                <a:cs typeface="Oxygen-Light"/>
              </a:rPr>
              <a:t>allée Jean</a:t>
            </a:r>
            <a:r>
              <a:rPr lang="fr-FR" sz="1600" spc="75" baseline="0" dirty="0">
                <a:solidFill>
                  <a:prstClr val="white"/>
                </a:solidFill>
                <a:latin typeface="Oxygen-Light"/>
                <a:cs typeface="Oxygen-Light"/>
              </a:rPr>
              <a:t> Jaurès</a:t>
            </a:r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  <a:p>
            <a:pPr marL="12700"/>
            <a:r>
              <a:rPr sz="1600" spc="120" dirty="0">
                <a:solidFill>
                  <a:prstClr val="white"/>
                </a:solidFill>
                <a:latin typeface="Oxygen-Light"/>
                <a:cs typeface="Oxygen-Light"/>
              </a:rPr>
              <a:t>31</a:t>
            </a:r>
            <a:r>
              <a:rPr lang="fr-FR" sz="1600" spc="120" dirty="0">
                <a:solidFill>
                  <a:prstClr val="white"/>
                </a:solidFill>
                <a:latin typeface="Oxygen-Light"/>
                <a:cs typeface="Oxygen-Light"/>
              </a:rPr>
              <a:t>000</a:t>
            </a:r>
            <a:r>
              <a:rPr sz="1600" spc="120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r>
              <a:rPr sz="1600" spc="145" dirty="0">
                <a:solidFill>
                  <a:prstClr val="white"/>
                </a:solidFill>
                <a:latin typeface="Oxygen-Light"/>
                <a:cs typeface="Oxygen-Light"/>
              </a:rPr>
              <a:t> </a:t>
            </a:r>
            <a:r>
              <a:rPr lang="fr-FR" sz="1600" spc="125" dirty="0">
                <a:solidFill>
                  <a:prstClr val="white"/>
                </a:solidFill>
                <a:latin typeface="Oxygen-Light"/>
                <a:cs typeface="Oxygen-Light"/>
              </a:rPr>
              <a:t>Toulouse</a:t>
            </a:r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</p:txBody>
      </p:sp>
      <p:sp>
        <p:nvSpPr>
          <p:cNvPr id="28" name="object 10"/>
          <p:cNvSpPr/>
          <p:nvPr userDrawn="1"/>
        </p:nvSpPr>
        <p:spPr>
          <a:xfrm>
            <a:off x="359391" y="4222947"/>
            <a:ext cx="0" cy="1552575"/>
          </a:xfrm>
          <a:custGeom>
            <a:avLst/>
            <a:gdLst/>
            <a:ahLst/>
            <a:cxnLst/>
            <a:rect l="l" t="t" r="r" b="b"/>
            <a:pathLst>
              <a:path h="1552575">
                <a:moveTo>
                  <a:pt x="0" y="0"/>
                </a:moveTo>
                <a:lnTo>
                  <a:pt x="0" y="1552359"/>
                </a:lnTo>
              </a:path>
            </a:pathLst>
          </a:cu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>
              <a:solidFill>
                <a:prstClr val="white"/>
              </a:solidFill>
            </a:endParaRPr>
          </a:p>
        </p:txBody>
      </p:sp>
      <p:sp>
        <p:nvSpPr>
          <p:cNvPr id="29" name="object 10"/>
          <p:cNvSpPr/>
          <p:nvPr userDrawn="1"/>
        </p:nvSpPr>
        <p:spPr>
          <a:xfrm>
            <a:off x="4188141" y="4222947"/>
            <a:ext cx="0" cy="1552575"/>
          </a:xfrm>
          <a:custGeom>
            <a:avLst/>
            <a:gdLst/>
            <a:ahLst/>
            <a:cxnLst/>
            <a:rect l="l" t="t" r="r" b="b"/>
            <a:pathLst>
              <a:path h="1552575">
                <a:moveTo>
                  <a:pt x="0" y="0"/>
                </a:moveTo>
                <a:lnTo>
                  <a:pt x="0" y="1552359"/>
                </a:lnTo>
              </a:path>
            </a:pathLst>
          </a:cu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>
              <a:solidFill>
                <a:prstClr val="white"/>
              </a:solidFill>
            </a:endParaRPr>
          </a:p>
        </p:txBody>
      </p:sp>
      <p:sp>
        <p:nvSpPr>
          <p:cNvPr id="30" name="object 10"/>
          <p:cNvSpPr/>
          <p:nvPr userDrawn="1"/>
        </p:nvSpPr>
        <p:spPr>
          <a:xfrm>
            <a:off x="4184056" y="6034422"/>
            <a:ext cx="0" cy="1552575"/>
          </a:xfrm>
          <a:custGeom>
            <a:avLst/>
            <a:gdLst/>
            <a:ahLst/>
            <a:cxnLst/>
            <a:rect l="l" t="t" r="r" b="b"/>
            <a:pathLst>
              <a:path h="1552575">
                <a:moveTo>
                  <a:pt x="0" y="0"/>
                </a:moveTo>
                <a:lnTo>
                  <a:pt x="0" y="1552359"/>
                </a:lnTo>
              </a:path>
            </a:pathLst>
          </a:cu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>
              <a:solidFill>
                <a:prstClr val="white"/>
              </a:solidFill>
            </a:endParaRPr>
          </a:p>
        </p:txBody>
      </p:sp>
      <p:sp>
        <p:nvSpPr>
          <p:cNvPr id="31" name="object 5"/>
          <p:cNvSpPr txBox="1"/>
          <p:nvPr userDrawn="1"/>
        </p:nvSpPr>
        <p:spPr>
          <a:xfrm>
            <a:off x="4343400" y="5393524"/>
            <a:ext cx="298716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600" spc="100" dirty="0" err="1">
                <a:solidFill>
                  <a:prstClr val="white"/>
                </a:solidFill>
                <a:latin typeface="Oxygen-Light"/>
                <a:cs typeface="Oxygen-Light"/>
              </a:rPr>
              <a:t>Tél</a:t>
            </a:r>
            <a:r>
              <a:rPr sz="1600" dirty="0">
                <a:solidFill>
                  <a:prstClr val="white"/>
                </a:solidFill>
                <a:latin typeface="Oxygen-Light"/>
                <a:cs typeface="Oxygen-Light"/>
              </a:rPr>
              <a:t>:  </a:t>
            </a:r>
            <a:r>
              <a:rPr sz="1600" spc="80" dirty="0">
                <a:solidFill>
                  <a:prstClr val="white"/>
                </a:solidFill>
                <a:latin typeface="Oxygen-Light"/>
                <a:cs typeface="Oxygen-Light"/>
              </a:rPr>
              <a:t>04 96 </a:t>
            </a:r>
            <a:r>
              <a:rPr sz="1600" spc="75" dirty="0">
                <a:solidFill>
                  <a:prstClr val="white"/>
                </a:solidFill>
                <a:latin typeface="Oxygen-Light"/>
                <a:cs typeface="Oxygen-Light"/>
              </a:rPr>
              <a:t>10 </a:t>
            </a:r>
            <a:r>
              <a:rPr sz="1600" spc="80" dirty="0">
                <a:solidFill>
                  <a:prstClr val="white"/>
                </a:solidFill>
                <a:latin typeface="Oxygen-Light"/>
                <a:cs typeface="Oxygen-Light"/>
              </a:rPr>
              <a:t>21 </a:t>
            </a:r>
            <a:r>
              <a:rPr sz="1600" spc="75" dirty="0">
                <a:solidFill>
                  <a:prstClr val="white"/>
                </a:solidFill>
                <a:latin typeface="Oxygen-Light"/>
                <a:cs typeface="Oxygen-Light"/>
              </a:rPr>
              <a:t>10</a:t>
            </a:r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</p:txBody>
      </p:sp>
      <p:sp>
        <p:nvSpPr>
          <p:cNvPr id="32" name="object 4"/>
          <p:cNvSpPr txBox="1"/>
          <p:nvPr userDrawn="1"/>
        </p:nvSpPr>
        <p:spPr>
          <a:xfrm>
            <a:off x="510037" y="6218822"/>
            <a:ext cx="2682367" cy="84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fr-FR" sz="1600" b="1" spc="140" dirty="0">
                <a:solidFill>
                  <a:prstClr val="white"/>
                </a:solidFill>
                <a:latin typeface="Oxygen"/>
                <a:cs typeface="Oxygen"/>
              </a:rPr>
              <a:t>NANTES</a:t>
            </a:r>
            <a:endParaRPr sz="1600" dirty="0">
              <a:solidFill>
                <a:prstClr val="white"/>
              </a:solidFill>
              <a:latin typeface="Oxygen"/>
              <a:cs typeface="Oxygen"/>
            </a:endParaRPr>
          </a:p>
          <a:p>
            <a:pPr marL="12700" marR="5080">
              <a:spcBef>
                <a:spcPts val="425"/>
              </a:spcBef>
            </a:pPr>
            <a:r>
              <a:rPr lang="fr-FR" sz="1600" spc="114" dirty="0">
                <a:solidFill>
                  <a:prstClr val="white"/>
                </a:solidFill>
                <a:latin typeface="Oxygen-Light"/>
                <a:cs typeface="Oxygen-Light"/>
              </a:rPr>
              <a:t>12, avenue Carnot</a:t>
            </a:r>
            <a:endParaRPr lang="fr-FR" sz="1600" spc="125" dirty="0">
              <a:solidFill>
                <a:prstClr val="white"/>
              </a:solidFill>
              <a:latin typeface="Oxygen-Light"/>
              <a:cs typeface="Oxygen-Light"/>
            </a:endParaRPr>
          </a:p>
          <a:p>
            <a:pPr marL="12700" marR="5080">
              <a:spcBef>
                <a:spcPts val="425"/>
              </a:spcBef>
            </a:pPr>
            <a:r>
              <a:rPr lang="fr-FR" sz="1600" spc="120" dirty="0">
                <a:solidFill>
                  <a:prstClr val="white"/>
                </a:solidFill>
                <a:latin typeface="Oxygen-Light"/>
                <a:cs typeface="Oxygen-Light"/>
              </a:rPr>
              <a:t>44000 Nantes</a:t>
            </a:r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</p:txBody>
      </p:sp>
      <p:sp>
        <p:nvSpPr>
          <p:cNvPr id="33" name="object 5"/>
          <p:cNvSpPr txBox="1"/>
          <p:nvPr userDrawn="1"/>
        </p:nvSpPr>
        <p:spPr>
          <a:xfrm>
            <a:off x="510037" y="7339371"/>
            <a:ext cx="298716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600" spc="100" dirty="0" err="1">
                <a:solidFill>
                  <a:prstClr val="white"/>
                </a:solidFill>
                <a:latin typeface="Oxygen-Light"/>
                <a:cs typeface="Oxygen-Light"/>
              </a:rPr>
              <a:t>Tél</a:t>
            </a:r>
            <a:r>
              <a:rPr sz="1600" dirty="0">
                <a:solidFill>
                  <a:prstClr val="white"/>
                </a:solidFill>
                <a:latin typeface="Oxygen-Light"/>
                <a:cs typeface="Oxygen-Light"/>
              </a:rPr>
              <a:t>:  </a:t>
            </a:r>
            <a:r>
              <a:rPr lang="fr-FR" sz="1600" spc="80" dirty="0">
                <a:solidFill>
                  <a:prstClr val="white"/>
                </a:solidFill>
                <a:latin typeface="Oxygen-Light"/>
                <a:cs typeface="Oxygen-Light"/>
              </a:rPr>
              <a:t>02 28 02 20 00</a:t>
            </a:r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</p:txBody>
      </p:sp>
      <p:sp>
        <p:nvSpPr>
          <p:cNvPr id="34" name="object 10"/>
          <p:cNvSpPr/>
          <p:nvPr userDrawn="1"/>
        </p:nvSpPr>
        <p:spPr>
          <a:xfrm>
            <a:off x="359391" y="6111479"/>
            <a:ext cx="0" cy="1552575"/>
          </a:xfrm>
          <a:custGeom>
            <a:avLst/>
            <a:gdLst/>
            <a:ahLst/>
            <a:cxnLst/>
            <a:rect l="l" t="t" r="r" b="b"/>
            <a:pathLst>
              <a:path h="1552575">
                <a:moveTo>
                  <a:pt x="0" y="0"/>
                </a:moveTo>
                <a:lnTo>
                  <a:pt x="0" y="1552359"/>
                </a:lnTo>
              </a:path>
            </a:pathLst>
          </a:cu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>
              <a:solidFill>
                <a:prstClr val="white"/>
              </a:solidFill>
            </a:endParaRPr>
          </a:p>
        </p:txBody>
      </p:sp>
      <p:sp>
        <p:nvSpPr>
          <p:cNvPr id="35" name="object 8"/>
          <p:cNvSpPr txBox="1"/>
          <p:nvPr userDrawn="1"/>
        </p:nvSpPr>
        <p:spPr>
          <a:xfrm>
            <a:off x="4362450" y="7349911"/>
            <a:ext cx="379996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600" spc="100" dirty="0" err="1">
                <a:solidFill>
                  <a:prstClr val="white"/>
                </a:solidFill>
                <a:latin typeface="Oxygen-Light"/>
                <a:cs typeface="Oxygen-Light"/>
              </a:rPr>
              <a:t>Tél</a:t>
            </a:r>
            <a:r>
              <a:rPr sz="1600" dirty="0">
                <a:solidFill>
                  <a:prstClr val="white"/>
                </a:solidFill>
                <a:latin typeface="Oxygen-Light"/>
                <a:cs typeface="Oxygen-Light"/>
              </a:rPr>
              <a:t>:  </a:t>
            </a:r>
            <a:r>
              <a:rPr lang="fr-FR" sz="1600" spc="80" dirty="0">
                <a:solidFill>
                  <a:prstClr val="white"/>
                </a:solidFill>
                <a:latin typeface="Oxygen-Light"/>
                <a:cs typeface="Oxygen-Light"/>
              </a:rPr>
              <a:t>05 81 76 15 35 </a:t>
            </a:r>
            <a:endParaRPr sz="1600" dirty="0">
              <a:solidFill>
                <a:prstClr val="white"/>
              </a:solidFill>
              <a:latin typeface="Oxygen-Light"/>
              <a:cs typeface="Oxygen-Light"/>
            </a:endParaRPr>
          </a:p>
        </p:txBody>
      </p:sp>
    </p:spTree>
    <p:extLst>
      <p:ext uri="{BB962C8B-B14F-4D97-AF65-F5344CB8AC3E}">
        <p14:creationId xmlns:p14="http://schemas.microsoft.com/office/powerpoint/2010/main" val="384746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6"/>
          <p:cNvSpPr/>
          <p:nvPr userDrawn="1"/>
        </p:nvSpPr>
        <p:spPr>
          <a:xfrm>
            <a:off x="0" y="3888295"/>
            <a:ext cx="1922780" cy="2077720"/>
          </a:xfrm>
          <a:custGeom>
            <a:avLst/>
            <a:gdLst/>
            <a:ahLst/>
            <a:cxnLst/>
            <a:rect l="l" t="t" r="r" b="b"/>
            <a:pathLst>
              <a:path w="1922780" h="2077720">
                <a:moveTo>
                  <a:pt x="0" y="2077199"/>
                </a:moveTo>
                <a:lnTo>
                  <a:pt x="1922284" y="2077199"/>
                </a:lnTo>
                <a:lnTo>
                  <a:pt x="1922284" y="0"/>
                </a:lnTo>
                <a:lnTo>
                  <a:pt x="0" y="0"/>
                </a:lnTo>
                <a:lnTo>
                  <a:pt x="0" y="2077199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2"/>
          <p:cNvSpPr/>
          <p:nvPr userDrawn="1"/>
        </p:nvSpPr>
        <p:spPr>
          <a:xfrm>
            <a:off x="3877310" y="0"/>
            <a:ext cx="7552690" cy="3888740"/>
          </a:xfrm>
          <a:custGeom>
            <a:avLst/>
            <a:gdLst/>
            <a:ahLst/>
            <a:cxnLst/>
            <a:rect l="l" t="t" r="r" b="b"/>
            <a:pathLst>
              <a:path w="7552690" h="3888740">
                <a:moveTo>
                  <a:pt x="0" y="3888308"/>
                </a:moveTo>
                <a:lnTo>
                  <a:pt x="7552270" y="3888308"/>
                </a:lnTo>
                <a:lnTo>
                  <a:pt x="7552270" y="0"/>
                </a:lnTo>
                <a:lnTo>
                  <a:pt x="0" y="0"/>
                </a:lnTo>
                <a:lnTo>
                  <a:pt x="0" y="3888308"/>
                </a:lnTo>
                <a:close/>
              </a:path>
            </a:pathLst>
          </a:custGeom>
          <a:solidFill>
            <a:srgbClr val="006E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/>
          <p:cNvSpPr/>
          <p:nvPr userDrawn="1"/>
        </p:nvSpPr>
        <p:spPr>
          <a:xfrm>
            <a:off x="3685998" y="6908113"/>
            <a:ext cx="2028189" cy="941069"/>
          </a:xfrm>
          <a:custGeom>
            <a:avLst/>
            <a:gdLst/>
            <a:ahLst/>
            <a:cxnLst/>
            <a:rect l="l" t="t" r="r" b="b"/>
            <a:pathLst>
              <a:path w="2028189" h="941070">
                <a:moveTo>
                  <a:pt x="0" y="940485"/>
                </a:moveTo>
                <a:lnTo>
                  <a:pt x="2027732" y="940485"/>
                </a:lnTo>
                <a:lnTo>
                  <a:pt x="2027732" y="0"/>
                </a:lnTo>
                <a:lnTo>
                  <a:pt x="0" y="0"/>
                </a:lnTo>
                <a:lnTo>
                  <a:pt x="0" y="940485"/>
                </a:lnTo>
                <a:close/>
              </a:path>
            </a:pathLst>
          </a:custGeom>
          <a:solidFill>
            <a:srgbClr val="009F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4"/>
          <p:cNvSpPr/>
          <p:nvPr userDrawn="1"/>
        </p:nvSpPr>
        <p:spPr>
          <a:xfrm>
            <a:off x="1835989" y="5965494"/>
            <a:ext cx="1850389" cy="1883410"/>
          </a:xfrm>
          <a:custGeom>
            <a:avLst/>
            <a:gdLst/>
            <a:ahLst/>
            <a:cxnLst/>
            <a:rect l="l" t="t" r="r" b="b"/>
            <a:pathLst>
              <a:path w="1850389" h="1883409">
                <a:moveTo>
                  <a:pt x="0" y="1883105"/>
                </a:moveTo>
                <a:lnTo>
                  <a:pt x="1849996" y="1883105"/>
                </a:lnTo>
                <a:lnTo>
                  <a:pt x="1849996" y="0"/>
                </a:lnTo>
                <a:lnTo>
                  <a:pt x="0" y="0"/>
                </a:lnTo>
                <a:lnTo>
                  <a:pt x="0" y="1883105"/>
                </a:lnTo>
                <a:close/>
              </a:path>
            </a:pathLst>
          </a:custGeom>
          <a:solidFill>
            <a:srgbClr val="4BA8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5"/>
          <p:cNvSpPr/>
          <p:nvPr userDrawn="1"/>
        </p:nvSpPr>
        <p:spPr>
          <a:xfrm>
            <a:off x="3685985" y="5965507"/>
            <a:ext cx="946150" cy="942975"/>
          </a:xfrm>
          <a:custGeom>
            <a:avLst/>
            <a:gdLst/>
            <a:ahLst/>
            <a:cxnLst/>
            <a:rect l="l" t="t" r="r" b="b"/>
            <a:pathLst>
              <a:path w="946150" h="942975">
                <a:moveTo>
                  <a:pt x="945794" y="0"/>
                </a:moveTo>
                <a:lnTo>
                  <a:pt x="0" y="0"/>
                </a:lnTo>
                <a:lnTo>
                  <a:pt x="0" y="942606"/>
                </a:lnTo>
                <a:lnTo>
                  <a:pt x="945794" y="942606"/>
                </a:lnTo>
                <a:lnTo>
                  <a:pt x="945794" y="0"/>
                </a:lnTo>
                <a:close/>
              </a:path>
            </a:pathLst>
          </a:custGeom>
          <a:solidFill>
            <a:srgbClr val="1E48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 hasCustomPrompt="1"/>
          </p:nvPr>
        </p:nvSpPr>
        <p:spPr>
          <a:xfrm>
            <a:off x="4720564" y="1257300"/>
            <a:ext cx="60960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Transition partie </a:t>
            </a:r>
          </a:p>
        </p:txBody>
      </p:sp>
    </p:spTree>
    <p:extLst>
      <p:ext uri="{BB962C8B-B14F-4D97-AF65-F5344CB8AC3E}">
        <p14:creationId xmlns:p14="http://schemas.microsoft.com/office/powerpoint/2010/main" val="279057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avec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i="0" baseline="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anose="05000000000000000000" pitchFamily="2" charset="2"/>
              <a:buChar char="v"/>
              <a:defRPr baseline="0"/>
            </a:lvl1pPr>
            <a:lvl3pPr marL="1257300" indent="-357188">
              <a:defRPr/>
            </a:lvl3pPr>
            <a:lvl4pPr marL="1714500" indent="-458788">
              <a:defRPr/>
            </a:lvl4pPr>
            <a:lvl5pPr marL="1706562" indent="0">
              <a:buNone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4"/>
            <a:endParaRPr lang="fr-FR" dirty="0"/>
          </a:p>
          <a:p>
            <a:pPr lvl="4"/>
            <a:endParaRPr lang="fr-FR" dirty="0"/>
          </a:p>
          <a:p>
            <a:pPr lvl="4"/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84D-7533-4A86-A585-F8E8CCAF9C70}" type="datetime4">
              <a:rPr lang="en-US" smtClean="0"/>
              <a:t>October 15, 2019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object 9"/>
          <p:cNvSpPr/>
          <p:nvPr userDrawn="1"/>
        </p:nvSpPr>
        <p:spPr>
          <a:xfrm>
            <a:off x="531884" y="1257300"/>
            <a:ext cx="10922000" cy="1270"/>
          </a:xfrm>
          <a:custGeom>
            <a:avLst/>
            <a:gdLst/>
            <a:ahLst/>
            <a:cxnLst/>
            <a:rect l="l" t="t" r="r" b="b"/>
            <a:pathLst>
              <a:path w="10922000" h="1269">
                <a:moveTo>
                  <a:pt x="0" y="762"/>
                </a:moveTo>
                <a:lnTo>
                  <a:pt x="10922000" y="0"/>
                </a:lnTo>
              </a:path>
            </a:pathLst>
          </a:custGeom>
          <a:ln w="12700">
            <a:solidFill>
              <a:srgbClr val="009F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332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ite contenu avec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1F54-FC4E-4B43-8501-F630488E4214}" type="datetime4">
              <a:rPr lang="en-US" smtClean="0"/>
              <a:t>October 15, 2019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‹#›</a:t>
            </a:fld>
            <a:endParaRPr lang="fr-FR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533400" y="723900"/>
            <a:ext cx="10287000" cy="5178425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v"/>
              <a:defRPr/>
            </a:lvl1pPr>
            <a:lvl3pPr marL="1257300" indent="-357188">
              <a:defRPr/>
            </a:lvl3pPr>
            <a:lvl4pPr marL="1714500" indent="-458788">
              <a:defRPr/>
            </a:lvl4pPr>
            <a:lvl5pPr marL="2057400" indent="-350838"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485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text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 i="0" baseline="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  <a:lvl3pPr marL="1257300" indent="-357188">
              <a:defRPr/>
            </a:lvl3pPr>
            <a:lvl4pPr marL="1714500" indent="-458788">
              <a:defRPr/>
            </a:lvl4pPr>
            <a:lvl5pPr marL="2057400" indent="-350838">
              <a:defRPr/>
            </a:lvl5pPr>
          </a:lstStyle>
          <a:p>
            <a:pPr lvl="0"/>
            <a:r>
              <a:rPr lang="fr-FR" dirty="0"/>
              <a:t>Texte  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184D-7533-4A86-A585-F8E8CCAF9C70}" type="datetime4">
              <a:rPr lang="en-US" smtClean="0"/>
              <a:t>October 15, 2019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object 9"/>
          <p:cNvSpPr/>
          <p:nvPr userDrawn="1"/>
        </p:nvSpPr>
        <p:spPr>
          <a:xfrm>
            <a:off x="531884" y="1257300"/>
            <a:ext cx="10922000" cy="1270"/>
          </a:xfrm>
          <a:custGeom>
            <a:avLst/>
            <a:gdLst/>
            <a:ahLst/>
            <a:cxnLst/>
            <a:rect l="l" t="t" r="r" b="b"/>
            <a:pathLst>
              <a:path w="10922000" h="1269">
                <a:moveTo>
                  <a:pt x="0" y="762"/>
                </a:moveTo>
                <a:lnTo>
                  <a:pt x="10922000" y="0"/>
                </a:lnTo>
              </a:path>
            </a:pathLst>
          </a:custGeom>
          <a:ln w="12700">
            <a:solidFill>
              <a:srgbClr val="009F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343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ite text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1F54-FC4E-4B43-8501-F630488E4214}" type="datetime4">
              <a:rPr lang="en-US" smtClean="0"/>
              <a:t>October 15, 2019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‹#›</a:t>
            </a:fld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71500"/>
            <a:ext cx="10363200" cy="5029200"/>
          </a:xfrm>
        </p:spPr>
        <p:txBody>
          <a:bodyPr>
            <a:normAutofit/>
          </a:bodyPr>
          <a:lstStyle>
            <a:lvl1pPr marL="0" indent="0" algn="l">
              <a:buNone/>
              <a:defRPr sz="1600" b="0" baseline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/>
              <a:t>Suite d’une diapositive pour texte seul, sans ajout de titre ni puces automatiques – gain de place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504" y="7401438"/>
            <a:ext cx="1078992" cy="24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3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1500" y="1831975"/>
            <a:ext cx="5067300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91200" y="1831975"/>
            <a:ext cx="5067300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6F83-D1A0-4271-B554-6602DDD263AC}" type="datetime4">
              <a:rPr lang="en-US" smtClean="0"/>
              <a:t>October 15, 2019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‹#›</a:t>
            </a:fld>
            <a:endParaRPr lang="fr-FR"/>
          </a:p>
        </p:txBody>
      </p:sp>
      <p:sp>
        <p:nvSpPr>
          <p:cNvPr id="8" name="object 9"/>
          <p:cNvSpPr/>
          <p:nvPr userDrawn="1"/>
        </p:nvSpPr>
        <p:spPr>
          <a:xfrm>
            <a:off x="508000" y="1257300"/>
            <a:ext cx="10922000" cy="1270"/>
          </a:xfrm>
          <a:custGeom>
            <a:avLst/>
            <a:gdLst/>
            <a:ahLst/>
            <a:cxnLst/>
            <a:rect l="l" t="t" r="r" b="b"/>
            <a:pathLst>
              <a:path w="10922000" h="1269">
                <a:moveTo>
                  <a:pt x="0" y="762"/>
                </a:moveTo>
                <a:lnTo>
                  <a:pt x="10922000" y="0"/>
                </a:lnTo>
              </a:path>
            </a:pathLst>
          </a:custGeom>
          <a:ln w="12700">
            <a:solidFill>
              <a:srgbClr val="009F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076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59364" y="190500"/>
            <a:ext cx="10287000" cy="866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1500" y="1831975"/>
            <a:ext cx="10287000" cy="5178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71500" y="7273925"/>
            <a:ext cx="2667000" cy="419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99DD7C4-5BB8-4376-B65C-05BB53D32576}" type="datetime4">
              <a:rPr lang="en-US" smtClean="0"/>
              <a:t>October 15, 2019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77200" y="7268017"/>
            <a:ext cx="2667000" cy="419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9437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83" r:id="rId2"/>
    <p:sldLayoutId id="2147483682" r:id="rId3"/>
    <p:sldLayoutId id="2147483681" r:id="rId4"/>
    <p:sldLayoutId id="2147483668" r:id="rId5"/>
    <p:sldLayoutId id="2147483685" r:id="rId6"/>
    <p:sldLayoutId id="2147483684" r:id="rId7"/>
    <p:sldLayoutId id="2147483673" r:id="rId8"/>
    <p:sldLayoutId id="2147483670" r:id="rId9"/>
    <p:sldLayoutId id="2147483674" r:id="rId1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009ED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009ED6"/>
        </a:buClr>
        <a:buFont typeface="Wingdings" panose="05000000000000000000" pitchFamily="2" charset="2"/>
        <a:buChar char="v"/>
        <a:defRPr sz="3200" b="1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spcBef>
          <a:spcPct val="20000"/>
        </a:spcBef>
        <a:buClr>
          <a:srgbClr val="009ED6"/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spcBef>
          <a:spcPct val="20000"/>
        </a:spcBef>
        <a:buClr>
          <a:srgbClr val="009ED6"/>
        </a:buClr>
        <a:buFont typeface="Arial" panose="020B0604020202020204" pitchFamily="34" charset="0"/>
        <a:buChar char="−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500" indent="-342900" algn="l" defTabSz="914400" rtl="0" eaLnBrk="1" latinLnBrk="0" hangingPunct="1">
        <a:spcBef>
          <a:spcPct val="20000"/>
        </a:spcBef>
        <a:buClr>
          <a:srgbClr val="009ED6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9ED6"/>
        </a:buClr>
        <a:buFont typeface="Arial" panose="020B0604020202020204" pitchFamily="34" charset="0"/>
        <a:buChar char="­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81000" y="4076700"/>
            <a:ext cx="6626225" cy="3276600"/>
          </a:xfrm>
        </p:spPr>
        <p:txBody>
          <a:bodyPr>
            <a:normAutofit/>
          </a:bodyPr>
          <a:lstStyle/>
          <a:p>
            <a:r>
              <a:rPr lang="fr-FR" sz="4600" dirty="0"/>
              <a:t>Loi Pacte</a:t>
            </a:r>
          </a:p>
          <a:p>
            <a:r>
              <a:rPr lang="fr-FR" sz="4600" dirty="0"/>
              <a:t>Procédures d’examen et</a:t>
            </a:r>
          </a:p>
          <a:p>
            <a:r>
              <a:rPr lang="fr-FR" sz="4600" dirty="0"/>
              <a:t> d’opposition</a:t>
            </a:r>
          </a:p>
          <a:p>
            <a:endParaRPr lang="fr-FR" sz="4600" dirty="0"/>
          </a:p>
          <a:p>
            <a:endParaRPr lang="fr-FR" sz="4600" dirty="0"/>
          </a:p>
          <a:p>
            <a:endParaRPr lang="fr-FR" sz="4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4" descr="http://www.afppi.fr/images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343" y="5040753"/>
            <a:ext cx="2991313" cy="101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75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Dispositions prises par l’INPI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renforcer les effectifs, une trentaine de postes d’ingénieurs ont été créés, la plupart ont déjà été pris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En 2014: 80 </a:t>
            </a:r>
            <a:r>
              <a:rPr lang="fr-FR"/>
              <a:t>ingénieurs brevets</a:t>
            </a:r>
          </a:p>
          <a:p>
            <a:endParaRPr lang="fr-FR" dirty="0"/>
          </a:p>
          <a:p>
            <a:r>
              <a:rPr lang="fr-FR" dirty="0"/>
              <a:t>En 2020: 130 ingénieurs brevets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081F1-5E48-439C-8F12-B7E6C0D1FD42}" type="datetime4">
              <a:rPr lang="fr-FR" smtClean="0"/>
              <a:t>15 octobre 2019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8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Procédure d’examen	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L’INPI procèdera dorénavant à l’examen de la nouveauté, de l’activité inventive et de l’application industrielle (en plus des autres critères déjà examinés).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L’INPI ne procèdera pas à un examen de l’extension par rapport au texte de la demande telle que déposée et de l’insuffisance de description.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6366-6E86-418B-BBD5-1E9B2990392A}" type="datetime4">
              <a:rPr lang="fr-FR" smtClean="0"/>
              <a:t>15 octobre 2019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40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Procédure d’examen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y aura 3 occasions de répondre aux objections sur la brevetabilité:</a:t>
            </a:r>
          </a:p>
          <a:p>
            <a:pPr lvl="1"/>
            <a:r>
              <a:rPr lang="fr-FR" dirty="0"/>
              <a:t>En réponse au rapport de recherche</a:t>
            </a:r>
          </a:p>
          <a:p>
            <a:pPr lvl="1"/>
            <a:r>
              <a:rPr lang="fr-FR" dirty="0"/>
              <a:t>En réponse à la mise en demeure</a:t>
            </a:r>
          </a:p>
          <a:p>
            <a:pPr lvl="1"/>
            <a:r>
              <a:rPr lang="fr-FR" dirty="0"/>
              <a:t>En réponse au projet de décision de rejet</a:t>
            </a:r>
          </a:p>
          <a:p>
            <a:r>
              <a:rPr lang="fr-FR" dirty="0"/>
              <a:t>Si la décision de rejet est rendue, il sera possible de faire un recours en annulation de la décision du Directeur de l’INPI.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FB3A-7E35-49C9-B204-D9C384F71786}" type="datetime4">
              <a:rPr lang="fr-FR" smtClean="0"/>
              <a:t>15 octobre 2019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79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Procédure d’opposition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texte de l’ordonnance devrait être finalisé pour le 23 février 2020.</a:t>
            </a:r>
          </a:p>
          <a:p>
            <a:endParaRPr lang="fr-FR" dirty="0"/>
          </a:p>
          <a:p>
            <a:r>
              <a:rPr lang="fr-FR" dirty="0"/>
              <a:t>Il s’appliquera aux brevets déposés ou délivrés à compter de cette date. Cela reste à définir.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L’INPI travaille sur la procédure d’opposition depuis 3 ans.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E109-600D-4FB2-88C5-17AAAD253C23}" type="datetime4">
              <a:rPr lang="fr-FR" smtClean="0"/>
              <a:t>15 octobre 2019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841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Procédure d’opposition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délai d’opposition est de 9 mois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La procédure sera rapide: 1 an ½</a:t>
            </a:r>
          </a:p>
          <a:p>
            <a:endParaRPr lang="fr-FR" dirty="0"/>
          </a:p>
          <a:p>
            <a:r>
              <a:rPr lang="fr-FR" dirty="0"/>
              <a:t>Division d’opposition: 3 membres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3AF15-1ADC-499A-AAFE-DB91AF12E4F9}" type="datetime4">
              <a:rPr lang="fr-FR" smtClean="0"/>
              <a:t>15 octobre 2019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73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Procédure d’opposition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500" y="1831975"/>
            <a:ext cx="10172700" cy="5178425"/>
          </a:xfrm>
        </p:spPr>
        <p:txBody>
          <a:bodyPr/>
          <a:lstStyle/>
          <a:p>
            <a:r>
              <a:rPr lang="fr-FR" sz="3300" dirty="0"/>
              <a:t>Les motifs d’opposition sont ceux de l’OEB:</a:t>
            </a:r>
          </a:p>
          <a:p>
            <a:pPr marL="0" indent="0">
              <a:buNone/>
            </a:pPr>
            <a:endParaRPr lang="fr-FR" sz="3300" dirty="0"/>
          </a:p>
          <a:p>
            <a:pPr lvl="1"/>
            <a:r>
              <a:rPr lang="fr-FR" sz="3000" dirty="0"/>
              <a:t>L’objet du brevet n’est pas brevetable (nouveauté, activité inventive, application industrielle, exception à la brevetabilité, etc.)</a:t>
            </a:r>
          </a:p>
          <a:p>
            <a:pPr lvl="1"/>
            <a:r>
              <a:rPr lang="fr-FR" sz="3000" dirty="0"/>
              <a:t>Insuffisance de description</a:t>
            </a:r>
          </a:p>
          <a:p>
            <a:pPr lvl="1"/>
            <a:r>
              <a:rPr lang="fr-FR" sz="3000" dirty="0"/>
              <a:t>Extension du texte de la demande telle que déposée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7971-F6FC-4F56-9091-340ED13EAC73}" type="datetime4">
              <a:rPr lang="fr-FR" smtClean="0"/>
              <a:t>15 octobre 2019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95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Procédure d’opposition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Les étapes de la procédure sont:</a:t>
            </a:r>
          </a:p>
          <a:p>
            <a:pPr lvl="1"/>
            <a:r>
              <a:rPr lang="fr-FR" dirty="0"/>
              <a:t>Mémoire d’opposition, visant une ou plusieurs revendications du brevet</a:t>
            </a:r>
          </a:p>
          <a:p>
            <a:pPr lvl="1"/>
            <a:r>
              <a:rPr lang="fr-FR" dirty="0"/>
              <a:t>Un délai sera fixé au titulaire pour répondre au mémoire d’opposition</a:t>
            </a:r>
          </a:p>
          <a:p>
            <a:pPr lvl="1"/>
            <a:r>
              <a:rPr lang="fr-FR" dirty="0"/>
              <a:t>Avis préliminaire de l’INPI</a:t>
            </a:r>
          </a:p>
          <a:p>
            <a:pPr lvl="1"/>
            <a:r>
              <a:rPr lang="fr-FR" dirty="0"/>
              <a:t>Délais donnés aux 2 parties pour répondre à l’avis préliminaire</a:t>
            </a:r>
          </a:p>
          <a:p>
            <a:pPr lvl="1"/>
            <a:r>
              <a:rPr lang="fr-FR" dirty="0"/>
              <a:t>Délai à chacune des parties pour répondre au mémoire adverse</a:t>
            </a:r>
          </a:p>
          <a:p>
            <a:pPr lvl="1"/>
            <a:r>
              <a:rPr lang="fr-FR" dirty="0"/>
              <a:t>Procédure orale, à la demande des parties ou de l’INPI</a:t>
            </a:r>
          </a:p>
          <a:p>
            <a:pPr lvl="1"/>
            <a:r>
              <a:rPr lang="fr-FR" dirty="0"/>
              <a:t>Décision qui doit être rendue dans les 3 mois; à défaut, l’opposition est rejetée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E88-D6E3-4D6F-BB7E-8193658FBAAA}" type="datetime4">
              <a:rPr lang="fr-FR" smtClean="0"/>
              <a:t>15 octobre 2019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90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500" y="1562101"/>
            <a:ext cx="10287000" cy="5448300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	Appel devant la Cour d’Appel de Paris</a:t>
            </a:r>
          </a:p>
          <a:p>
            <a:pPr marL="446088" indent="-446088">
              <a:buNone/>
              <a:tabLst>
                <a:tab pos="446088" algn="l"/>
              </a:tabLst>
            </a:pPr>
            <a:endParaRPr lang="fr-FR" dirty="0"/>
          </a:p>
          <a:p>
            <a:pPr lvl="1">
              <a:tabLst>
                <a:tab pos="446088" algn="l"/>
              </a:tabLst>
            </a:pPr>
            <a:r>
              <a:rPr lang="fr-FR" dirty="0"/>
              <a:t>	</a:t>
            </a:r>
            <a:r>
              <a:rPr lang="fr-FR" b="0" dirty="0"/>
              <a:t>C’est un appel en reformation (et pas en annulation)</a:t>
            </a:r>
          </a:p>
          <a:p>
            <a:pPr marL="457200" lvl="1" indent="0">
              <a:buNone/>
              <a:tabLst>
                <a:tab pos="446088" algn="l"/>
              </a:tabLst>
            </a:pPr>
            <a:endParaRPr lang="fr-FR" b="0" dirty="0"/>
          </a:p>
          <a:p>
            <a:pPr lvl="1">
              <a:tabLst>
                <a:tab pos="446088" algn="l"/>
              </a:tabLst>
            </a:pPr>
            <a:r>
              <a:rPr lang="fr-FR" b="0" dirty="0"/>
              <a:t>	Tout nouveau moyen devrait être admis</a:t>
            </a:r>
          </a:p>
          <a:p>
            <a:pPr marL="446088" indent="-446088">
              <a:buNone/>
              <a:tabLst>
                <a:tab pos="446088" algn="l"/>
              </a:tabLst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3 octobre 2019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31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« Collision » entre opposition et litige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r-FR" dirty="0"/>
          </a:p>
          <a:p>
            <a:pPr lvl="1"/>
            <a:r>
              <a:rPr lang="fr-FR" dirty="0"/>
              <a:t>Sursis de l’action en nullité (principale ou reconventionnelle) si elle vient après l’opposition</a:t>
            </a:r>
          </a:p>
          <a:p>
            <a:pPr lvl="1"/>
            <a:r>
              <a:rPr lang="fr-FR" i="1" dirty="0"/>
              <a:t>Sursis de la procédure d’opposition si elle vient après l’action en nullité ?</a:t>
            </a:r>
          </a:p>
          <a:p>
            <a:pPr lvl="1"/>
            <a:r>
              <a:rPr lang="fr-FR" i="1" dirty="0"/>
              <a:t>Si procédure de limitation, sursis sur l’opposition ?</a:t>
            </a:r>
          </a:p>
          <a:p>
            <a:pPr lvl="1"/>
            <a:r>
              <a:rPr lang="fr-FR" i="1" dirty="0"/>
              <a:t>Après la décision de limitation, l’opposant aura 2 mois supplémentaires pour déposer un nouveau mémoire prenant en compte les revendications limitées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682A-9B24-4FEC-89A9-B94DDA8C1F81}" type="datetime4">
              <a:rPr lang="fr-FR" smtClean="0"/>
              <a:t>15 octobre 2019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3E69-E26A-4A34-8D0D-582C6235A69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168927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27405</TotalTime>
  <Words>428</Words>
  <Application>Microsoft Office PowerPoint</Application>
  <PresentationFormat>Custom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Oxygen</vt:lpstr>
      <vt:lpstr>Oxygen-Light</vt:lpstr>
      <vt:lpstr>Wingdings</vt:lpstr>
      <vt:lpstr>Conception personnalisée</vt:lpstr>
      <vt:lpstr>PowerPoint Presentation</vt:lpstr>
      <vt:lpstr>Procédure d’examen </vt:lpstr>
      <vt:lpstr>Procédure d’examen</vt:lpstr>
      <vt:lpstr>Procédure d’opposition</vt:lpstr>
      <vt:lpstr>Procédure d’opposition</vt:lpstr>
      <vt:lpstr>Procédure d’opposition</vt:lpstr>
      <vt:lpstr>Procédure d’opposition</vt:lpstr>
      <vt:lpstr>Opposition</vt:lpstr>
      <vt:lpstr>« Collision » entre opposition et litige</vt:lpstr>
      <vt:lpstr>Dispositions prises par l’INPI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Plassat Clémence</dc:creator>
  <cp:lastModifiedBy>Florence Jacquand</cp:lastModifiedBy>
  <cp:revision>91</cp:revision>
  <cp:lastPrinted>2019-09-25T14:02:59Z</cp:lastPrinted>
  <dcterms:created xsi:type="dcterms:W3CDTF">2015-11-18T16:03:15Z</dcterms:created>
  <dcterms:modified xsi:type="dcterms:W3CDTF">2019-10-15T10:34:02Z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2015-11-18T00:00:00Z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2015-11-18T00:00:00Z</vt:filetime>
  </property>
</Properties>
</file>